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93" r:id="rId2"/>
    <p:sldId id="289" r:id="rId3"/>
    <p:sldId id="295" r:id="rId4"/>
    <p:sldId id="296" r:id="rId5"/>
    <p:sldId id="298" r:id="rId6"/>
    <p:sldId id="299" r:id="rId7"/>
    <p:sldId id="300" r:id="rId8"/>
    <p:sldId id="302" r:id="rId9"/>
    <p:sldId id="30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6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944" y="-1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C4089-619C-964C-AA99-74E23A2BD09A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A1DC5-77A3-5042-B912-6B45E4FC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2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3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2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2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5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4D95197-298A-BF44-9780-C6D90FC8918C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eg"/><Relationship Id="rId8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imag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065" y="3845485"/>
            <a:ext cx="31115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images-6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550" y="3921838"/>
            <a:ext cx="2535238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images-2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2380" y="1379100"/>
            <a:ext cx="355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Unknown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0130" y="2933110"/>
            <a:ext cx="19208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images-1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0613" y="1586910"/>
            <a:ext cx="20320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images-4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803" y="1635838"/>
            <a:ext cx="23891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9651" y="30973"/>
            <a:ext cx="57483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/>
            <a:r>
              <a:rPr lang="en-US" sz="3600" b="1" dirty="0">
                <a:latin typeface="Gill Sans" charset="0"/>
                <a:cs typeface="Gill Sans" charset="0"/>
              </a:rPr>
              <a:t>Infectious Diseases</a:t>
            </a:r>
          </a:p>
          <a:p>
            <a:pPr marL="0" lvl="1"/>
            <a:r>
              <a:rPr lang="en-US" sz="3600" b="1" dirty="0">
                <a:latin typeface="Gill Sans" charset="0"/>
                <a:cs typeface="Gill Sans" charset="0"/>
              </a:rPr>
              <a:t>Lesson </a:t>
            </a:r>
            <a:r>
              <a:rPr lang="en-US" sz="3600" b="1" dirty="0" smtClean="0">
                <a:latin typeface="Gill Sans" charset="0"/>
                <a:cs typeface="Gill Sans" charset="0"/>
              </a:rPr>
              <a:t>3.2</a:t>
            </a:r>
            <a:endParaRPr lang="en-US" sz="3600" b="1" dirty="0">
              <a:latin typeface="Gill Sans" charset="0"/>
              <a:cs typeface="Gill Sans" charset="0"/>
            </a:endParaRPr>
          </a:p>
          <a:p>
            <a:pPr marL="0" lvl="1" algn="ctr"/>
            <a:endParaRPr lang="en-US" sz="3600" b="1" dirty="0">
              <a:latin typeface="Gill Sans"/>
              <a:cs typeface="Gill Sans"/>
            </a:endParaRPr>
          </a:p>
          <a:p>
            <a:pPr marL="0" lvl="1" algn="ctr"/>
            <a:endParaRPr lang="en-US" sz="3600" b="1" dirty="0">
              <a:latin typeface="Gill Sans"/>
              <a:cs typeface="Gill Sans"/>
            </a:endParaRPr>
          </a:p>
          <a:p>
            <a:pPr algn="ctr"/>
            <a:endParaRPr lang="en-US" sz="36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3896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600"/>
            <a:ext cx="8229600" cy="1143000"/>
          </a:xfrm>
        </p:spPr>
        <p:txBody>
          <a:bodyPr/>
          <a:lstStyle/>
          <a:p>
            <a:r>
              <a:rPr lang="en-US" dirty="0" smtClean="0"/>
              <a:t>Lesson Objectives</a:t>
            </a:r>
            <a:r>
              <a:rPr lang="en-US" dirty="0"/>
              <a:t>:</a:t>
            </a:r>
            <a:br>
              <a:rPr lang="en-US" dirty="0"/>
            </a:b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5067300"/>
          </a:xfrm>
        </p:spPr>
        <p:txBody>
          <a:bodyPr/>
          <a:lstStyle/>
          <a:p>
            <a:pPr>
              <a:buFont typeface="Arial"/>
              <a:buNone/>
            </a:pPr>
            <a:r>
              <a:rPr lang="en-US" sz="2400" b="1" dirty="0" smtClean="0"/>
              <a:t>After finishing today’s lesson, you will be able to</a:t>
            </a:r>
            <a:r>
              <a:rPr lang="en-US" sz="2400" b="1" i="1" dirty="0" smtClean="0"/>
              <a:t>:</a:t>
            </a:r>
          </a:p>
          <a:p>
            <a:pPr>
              <a:buFont typeface="Arial"/>
              <a:buNone/>
            </a:pPr>
            <a:endParaRPr lang="en-US" sz="2000" b="1" u="sng" dirty="0" smtClean="0"/>
          </a:p>
          <a:p>
            <a:pPr lvl="0" algn="just">
              <a:buFont typeface="Arial"/>
              <a:buChar char="•"/>
            </a:pPr>
            <a:r>
              <a:rPr lang="en-US" sz="2400" b="1" dirty="0"/>
              <a:t>e</a:t>
            </a:r>
            <a:r>
              <a:rPr lang="en-US" sz="2400" b="1" dirty="0" smtClean="0"/>
              <a:t>xplain the role of reservoirs in pathogens’ life cycles and give </a:t>
            </a:r>
            <a:r>
              <a:rPr lang="en-US" sz="2400" b="1" i="1" u="sng" dirty="0" smtClean="0"/>
              <a:t>one</a:t>
            </a:r>
            <a:r>
              <a:rPr lang="en-US" sz="2400" b="1" dirty="0" smtClean="0"/>
              <a:t> example.</a:t>
            </a:r>
          </a:p>
          <a:p>
            <a:pPr lvl="0" algn="just">
              <a:buFont typeface="Arial"/>
              <a:buChar char="•"/>
            </a:pPr>
            <a:endParaRPr lang="en-US" sz="2400" b="1" dirty="0"/>
          </a:p>
          <a:p>
            <a:pPr algn="just">
              <a:buFont typeface="Arial"/>
              <a:buChar char="•"/>
            </a:pPr>
            <a:r>
              <a:rPr lang="en-US" sz="2400" b="1" dirty="0"/>
              <a:t>e</a:t>
            </a:r>
            <a:r>
              <a:rPr lang="en-US" sz="2400" b="1" dirty="0" smtClean="0"/>
              <a:t>xplain the </a:t>
            </a:r>
            <a:r>
              <a:rPr lang="en-US" sz="2400" b="1" dirty="0"/>
              <a:t>role of </a:t>
            </a:r>
            <a:r>
              <a:rPr lang="en-US" sz="2400" b="1" dirty="0" smtClean="0"/>
              <a:t>vectors in pathogens’ </a:t>
            </a:r>
            <a:r>
              <a:rPr lang="en-US" sz="2400" b="1" dirty="0"/>
              <a:t>life </a:t>
            </a:r>
            <a:r>
              <a:rPr lang="en-US" sz="2400" b="1" dirty="0" smtClean="0"/>
              <a:t>cycles </a:t>
            </a:r>
            <a:r>
              <a:rPr lang="en-US" sz="2400" b="1" dirty="0"/>
              <a:t>and give </a:t>
            </a:r>
            <a:r>
              <a:rPr lang="en-US" sz="2400" b="1" i="1" u="sng" dirty="0"/>
              <a:t>one</a:t>
            </a:r>
            <a:r>
              <a:rPr lang="en-US" sz="2400" b="1" dirty="0"/>
              <a:t> example</a:t>
            </a:r>
            <a:r>
              <a:rPr lang="en-US" sz="2400" b="1" dirty="0" smtClean="0"/>
              <a:t>.</a:t>
            </a:r>
          </a:p>
          <a:p>
            <a:pPr algn="just">
              <a:buFont typeface="Arial"/>
              <a:buChar char="•"/>
            </a:pPr>
            <a:endParaRPr lang="en-US" sz="2400" b="1" dirty="0"/>
          </a:p>
          <a:p>
            <a:pPr algn="just"/>
            <a:r>
              <a:rPr lang="en-US" sz="2400" b="1" dirty="0"/>
              <a:t>d</a:t>
            </a:r>
            <a:r>
              <a:rPr lang="en-US" sz="2400" b="1" dirty="0" smtClean="0"/>
              <a:t>escribe the preventative measures used to limit infectious spread of Lyme disease and malaria.</a:t>
            </a:r>
            <a:endParaRPr lang="en-US" sz="2400" b="1" dirty="0"/>
          </a:p>
          <a:p>
            <a:pPr marL="0" indent="0">
              <a:buNone/>
              <a:defRPr/>
            </a:pPr>
            <a:endParaRPr lang="en-US" sz="2400" b="1" dirty="0"/>
          </a:p>
          <a:p>
            <a:pPr marL="0" indent="0">
              <a:buNone/>
              <a:defRPr/>
            </a:pP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1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Do Now</a:t>
            </a:r>
          </a:p>
        </p:txBody>
      </p:sp>
      <p:pic>
        <p:nvPicPr>
          <p:cNvPr id="6" name="Picture 3" descr="images-1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7292" y="2182284"/>
            <a:ext cx="182880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mages-3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284" y="2116706"/>
            <a:ext cx="2124011" cy="141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997995" y="1337714"/>
            <a:ext cx="6960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latin typeface="+mn-lt"/>
                <a:ea typeface="ＭＳ Ｐゴシック" charset="-128"/>
              </a:rPr>
              <a:t>How do </a:t>
            </a:r>
            <a:r>
              <a:rPr lang="en-US" sz="2800" b="1" dirty="0" smtClean="0">
                <a:latin typeface="+mn-lt"/>
                <a:ea typeface="ＭＳ Ｐゴシック" charset="-128"/>
              </a:rPr>
              <a:t>pathogens </a:t>
            </a:r>
            <a:r>
              <a:rPr lang="en-US" sz="2800" b="1" dirty="0">
                <a:latin typeface="+mn-lt"/>
                <a:ea typeface="ＭＳ Ｐゴシック" charset="-128"/>
              </a:rPr>
              <a:t>gain access to their hosts?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5700" y="466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120px-Hazel_Eyes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76" y="2182284"/>
            <a:ext cx="1922502" cy="12816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57400" y="5549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Cover_Coughs,_Cover_Sneez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890"/>
          <a:stretch/>
        </p:blipFill>
        <p:spPr>
          <a:xfrm>
            <a:off x="2649137" y="3795792"/>
            <a:ext cx="1932432" cy="2468880"/>
          </a:xfrm>
          <a:prstGeom prst="rect">
            <a:avLst/>
          </a:prstGeom>
        </p:spPr>
      </p:pic>
      <p:pic>
        <p:nvPicPr>
          <p:cNvPr id="17" name="Picture 16" descr="Wound_on_palm_of_han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69" y="3921018"/>
            <a:ext cx="1973018" cy="1479764"/>
          </a:xfrm>
          <a:prstGeom prst="rect">
            <a:avLst/>
          </a:prstGeom>
        </p:spPr>
      </p:pic>
      <p:pic>
        <p:nvPicPr>
          <p:cNvPr id="19" name="Picture 18" descr="Burger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t="1766" r="26002" b="23145"/>
          <a:stretch/>
        </p:blipFill>
        <p:spPr>
          <a:xfrm>
            <a:off x="597865" y="3948934"/>
            <a:ext cx="1949530" cy="1499366"/>
          </a:xfrm>
          <a:prstGeom prst="rect">
            <a:avLst/>
          </a:prstGeom>
        </p:spPr>
      </p:pic>
      <p:pic>
        <p:nvPicPr>
          <p:cNvPr id="21" name="Picture 20" descr="Pregnant_woman_in_Waimea_Bay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1996"/>
          <a:stretch/>
        </p:blipFill>
        <p:spPr>
          <a:xfrm>
            <a:off x="6597292" y="3471565"/>
            <a:ext cx="2546708" cy="292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3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0910" y="557213"/>
            <a:ext cx="845127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7472" lvl="1" indent="-347472">
              <a:buFont typeface="Arial"/>
              <a:buChar char="•"/>
            </a:pPr>
            <a:r>
              <a:rPr lang="en-US" sz="2800" b="1" u="sng" dirty="0" smtClean="0">
                <a:latin typeface="Calibri" charset="0"/>
              </a:rPr>
              <a:t>Reservoirs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are sources of the pathogen in the environment.</a:t>
            </a:r>
          </a:p>
          <a:p>
            <a:pPr marL="347472" indent="-347472"/>
            <a:endParaRPr lang="en-US" sz="2800" b="1" dirty="0" smtClean="0">
              <a:latin typeface="Calibri" charset="0"/>
            </a:endParaRPr>
          </a:p>
          <a:p>
            <a:pPr marL="347472" lvl="1" indent="-347472">
              <a:buFont typeface="Arial"/>
              <a:buChar char="•"/>
            </a:pPr>
            <a:r>
              <a:rPr lang="en-US" sz="2800" b="1" u="sng" dirty="0" smtClean="0">
                <a:latin typeface="Calibri" charset="0"/>
              </a:rPr>
              <a:t>Vectors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are actively involved in the pathogen life cycle and</a:t>
            </a:r>
            <a:r>
              <a:rPr lang="en-US" sz="2800" dirty="0" smtClean="0">
                <a:latin typeface="Calibri" charset="0"/>
              </a:rPr>
              <a:t> are essential for transmissio</a:t>
            </a:r>
            <a:r>
              <a:rPr lang="en-US" sz="2800" dirty="0">
                <a:latin typeface="Calibri" charset="0"/>
              </a:rPr>
              <a:t>n</a:t>
            </a:r>
            <a:r>
              <a:rPr lang="en-US" sz="2800" dirty="0" smtClean="0">
                <a:latin typeface="Calibri" charset="0"/>
              </a:rPr>
              <a:t> to </a:t>
            </a:r>
            <a:r>
              <a:rPr lang="en-US" sz="2800" dirty="0">
                <a:latin typeface="Calibri" charset="0"/>
              </a:rPr>
              <a:t>humans. </a:t>
            </a:r>
          </a:p>
          <a:p>
            <a:endParaRPr lang="en-US" sz="3000" b="1" dirty="0">
              <a:latin typeface="Calibri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087996" y="3693679"/>
            <a:ext cx="5409829" cy="2364550"/>
            <a:chOff x="2200275" y="4339846"/>
            <a:chExt cx="5409934" cy="2365487"/>
          </a:xfrm>
        </p:grpSpPr>
        <p:pic>
          <p:nvPicPr>
            <p:cNvPr id="6" name="Picture 2" descr="Prairie dog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2019" y="4339846"/>
              <a:ext cx="1833707" cy="1965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2200275" y="6305064"/>
              <a:ext cx="5409934" cy="400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libri" charset="0"/>
                </a:rPr>
                <a:t>Prairie dogs are reservoirs for </a:t>
              </a:r>
              <a:r>
                <a:rPr lang="en-US" sz="2000" dirty="0" smtClean="0">
                  <a:latin typeface="Calibri" charset="0"/>
                </a:rPr>
                <a:t>the plague microbe.</a:t>
              </a:r>
              <a:endParaRPr lang="en-US" sz="2000" dirty="0">
                <a:solidFill>
                  <a:srgbClr val="FF0000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01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01625" y="2445851"/>
            <a:ext cx="8229600" cy="564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ea typeface="ＭＳ Ｐゴシック" charset="-128"/>
                <a:cs typeface="ＭＳ Ｐゴシック" charset="-128"/>
              </a:rPr>
              <a:t>Jigsaw </a:t>
            </a:r>
            <a:r>
              <a:rPr lang="en-US" dirty="0" smtClean="0">
                <a:ea typeface="ＭＳ Ｐゴシック" charset="-128"/>
              </a:rPr>
              <a:t>Activity: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Reservoirs </a:t>
            </a:r>
            <a:r>
              <a:rPr lang="en-US" dirty="0">
                <a:ea typeface="ＭＳ Ｐゴシック" charset="-128"/>
              </a:rPr>
              <a:t>and </a:t>
            </a:r>
            <a:r>
              <a:rPr lang="en-US" dirty="0" smtClean="0">
                <a:ea typeface="ＭＳ Ｐゴシック" charset="-128"/>
              </a:rPr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025"/>
            <a:ext cx="8229600" cy="4911725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ea typeface="ＭＳ Ｐゴシック" charset="-128"/>
                <a:cs typeface="ＭＳ Ｐゴシック" charset="-128"/>
              </a:rPr>
              <a:t>In small groups complete the reading and fill in the table in your worksheet for </a:t>
            </a:r>
            <a:r>
              <a:rPr lang="en-US" sz="2000" b="1" u="sng" dirty="0" smtClean="0">
                <a:ea typeface="ＭＳ Ｐゴシック" charset="-128"/>
                <a:cs typeface="ＭＳ Ｐゴシック" charset="-128"/>
              </a:rPr>
              <a:t>either</a:t>
            </a:r>
            <a:r>
              <a:rPr lang="en-US" sz="2000" b="1" dirty="0" smtClean="0">
                <a:ea typeface="ＭＳ Ｐゴシック" charset="-128"/>
                <a:cs typeface="ＭＳ Ｐゴシック" charset="-128"/>
              </a:rPr>
              <a:t> malaria or Lyme disease.</a:t>
            </a:r>
            <a:endParaRPr lang="en-US" sz="2000" b="1" dirty="0">
              <a:ea typeface="ＭＳ Ｐゴシック" charset="-128"/>
              <a:cs typeface="ＭＳ Ｐゴシック" charset="-128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en-US" sz="2000" b="1" dirty="0">
              <a:ea typeface="ＭＳ Ｐゴシック" charset="-128"/>
              <a:cs typeface="ＭＳ Ｐゴシック" charset="-128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000" b="1" dirty="0" smtClean="0"/>
              <a:t>Prepare to teach your classmates about the: </a:t>
            </a:r>
            <a:endParaRPr lang="en-US" sz="2000" b="1" dirty="0"/>
          </a:p>
          <a:p>
            <a:pPr marL="457200" lvl="0" indent="-457200">
              <a:buFont typeface="Arial"/>
              <a:buChar char="•"/>
            </a:pPr>
            <a:r>
              <a:rPr lang="en-US" sz="2000" dirty="0"/>
              <a:t>Infectious agent</a:t>
            </a:r>
          </a:p>
          <a:p>
            <a:pPr lvl="0">
              <a:buFont typeface="Arial"/>
              <a:buChar char="•"/>
            </a:pPr>
            <a:r>
              <a:rPr lang="en-US" sz="2000" dirty="0"/>
              <a:t> 	Prevalence</a:t>
            </a:r>
          </a:p>
          <a:p>
            <a:pPr lvl="0">
              <a:buFont typeface="Arial"/>
              <a:buChar char="•"/>
            </a:pPr>
            <a:r>
              <a:rPr lang="en-US" sz="2000" dirty="0"/>
              <a:t>  </a:t>
            </a:r>
            <a:r>
              <a:rPr lang="en-US" sz="2000" dirty="0" smtClean="0"/>
              <a:t>Vector </a:t>
            </a:r>
            <a:r>
              <a:rPr lang="en-US" sz="2000" dirty="0"/>
              <a:t>and reservoir </a:t>
            </a:r>
          </a:p>
          <a:p>
            <a:pPr lvl="0">
              <a:buFont typeface="Arial"/>
              <a:buChar char="•"/>
            </a:pPr>
            <a:r>
              <a:rPr lang="en-US" sz="2000" dirty="0"/>
              <a:t> 	Life cycle</a:t>
            </a:r>
          </a:p>
          <a:p>
            <a:pPr lvl="0">
              <a:buFont typeface="Arial"/>
              <a:buChar char="•"/>
            </a:pPr>
            <a:r>
              <a:rPr lang="en-US" sz="2000" dirty="0"/>
              <a:t> 	Symptoms</a:t>
            </a:r>
          </a:p>
          <a:p>
            <a:pPr>
              <a:buFont typeface="Arial"/>
              <a:buChar char="•"/>
            </a:pPr>
            <a:r>
              <a:rPr lang="en-US" sz="2000" dirty="0"/>
              <a:t>  </a:t>
            </a:r>
            <a:r>
              <a:rPr lang="en-US" sz="2000" dirty="0" smtClean="0"/>
              <a:t>Diagnosis</a:t>
            </a:r>
            <a:endParaRPr lang="en-US" sz="2000" dirty="0"/>
          </a:p>
          <a:p>
            <a:pPr lvl="0">
              <a:buFont typeface="Arial"/>
              <a:buChar char="•"/>
            </a:pPr>
            <a:r>
              <a:rPr lang="en-US" sz="2000" dirty="0"/>
              <a:t> 	Treatments</a:t>
            </a:r>
          </a:p>
          <a:p>
            <a:pPr lvl="0">
              <a:buFont typeface="Arial"/>
              <a:buChar char="•"/>
            </a:pPr>
            <a:r>
              <a:rPr lang="en-US" sz="2000" dirty="0"/>
              <a:t> 	Public Health issues/</a:t>
            </a:r>
            <a:r>
              <a:rPr lang="en-US" sz="2000" dirty="0" smtClean="0"/>
              <a:t>prevention</a:t>
            </a:r>
          </a:p>
          <a:p>
            <a:pPr lvl="0">
              <a:buFont typeface="Arial"/>
              <a:buChar char="•"/>
            </a:pPr>
            <a:endParaRPr lang="en-US" sz="2000" dirty="0"/>
          </a:p>
          <a:p>
            <a:r>
              <a:rPr lang="en-US" sz="2000" b="1" dirty="0" smtClean="0"/>
              <a:t>When listening to the other group teach, fill in the rest of the table.</a:t>
            </a:r>
            <a:endParaRPr lang="en-US" sz="2000" b="1" dirty="0"/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000" b="1" dirty="0">
                <a:ea typeface="ＭＳ Ｐゴシック" charset="-128"/>
                <a:cs typeface="ＭＳ Ｐゴシック" charset="-128"/>
              </a:rPr>
              <a:t/>
            </a:r>
            <a:br>
              <a:rPr lang="en-US" sz="2000" b="1" dirty="0">
                <a:ea typeface="ＭＳ Ｐゴシック" charset="-128"/>
                <a:cs typeface="ＭＳ Ｐゴシック" charset="-128"/>
              </a:rPr>
            </a:br>
            <a:r>
              <a:rPr lang="en-US" sz="2000" b="1" dirty="0">
                <a:ea typeface="ＭＳ Ｐゴシック" charset="-128"/>
                <a:cs typeface="ＭＳ Ｐゴシック" charset="-128"/>
              </a:rPr>
              <a:t/>
            </a:r>
            <a:br>
              <a:rPr lang="en-US" sz="2000" b="1" dirty="0">
                <a:ea typeface="ＭＳ Ｐゴシック" charset="-128"/>
                <a:cs typeface="ＭＳ Ｐゴシック" charset="-128"/>
              </a:rPr>
            </a:br>
            <a:endParaRPr lang="en-US" sz="2000" b="1" dirty="0">
              <a:ea typeface="ＭＳ Ｐゴシック" charset="-128"/>
              <a:cs typeface="ＭＳ Ｐゴシック" charset="-128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62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Lyme disease</a:t>
            </a:r>
          </a:p>
        </p:txBody>
      </p:sp>
      <p:pic>
        <p:nvPicPr>
          <p:cNvPr id="5" name="Picture 6" descr="Lyme diseas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300" y="1231899"/>
            <a:ext cx="6531149" cy="512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64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Malaria</a:t>
            </a:r>
          </a:p>
        </p:txBody>
      </p:sp>
      <p:pic>
        <p:nvPicPr>
          <p:cNvPr id="5" name="Picture 5" descr="Life cycle of mosquit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0" y="1417320"/>
            <a:ext cx="5876161" cy="503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220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pPr lvl="0"/>
            <a:r>
              <a:rPr lang="en-US" dirty="0">
                <a:ea typeface="ＭＳ Ｐゴシック" charset="-128"/>
              </a:rPr>
              <a:t>Wrap U</a:t>
            </a:r>
            <a:r>
              <a:rPr lang="en-US" dirty="0" smtClean="0">
                <a:ea typeface="ＭＳ Ｐゴシック" charset="-128"/>
              </a:rPr>
              <a:t>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What advice would you give to someone walking in grassy fields?</a:t>
            </a:r>
          </a:p>
          <a:p>
            <a:endParaRPr lang="en-US" sz="2800" b="1" dirty="0"/>
          </a:p>
          <a:p>
            <a:r>
              <a:rPr lang="en-US" sz="2800" b="1" dirty="0"/>
              <a:t>What </a:t>
            </a:r>
            <a:r>
              <a:rPr lang="en-US" sz="2800" b="1" dirty="0" smtClean="0"/>
              <a:t>advice </a:t>
            </a:r>
            <a:r>
              <a:rPr lang="en-US" sz="2800" b="1" dirty="0"/>
              <a:t>would you give to someone </a:t>
            </a:r>
            <a:r>
              <a:rPr lang="en-US" sz="2800" b="1" dirty="0" smtClean="0"/>
              <a:t>traveling to the tropics?</a:t>
            </a:r>
            <a:endParaRPr lang="en-US" sz="2800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438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ea typeface="ＭＳ Ｐゴシック" charset="-128"/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/>
              <a:t>C</a:t>
            </a:r>
            <a:r>
              <a:rPr lang="en-US" sz="2800" b="1" dirty="0" smtClean="0"/>
              <a:t>omplete </a:t>
            </a:r>
            <a:r>
              <a:rPr lang="en-US" sz="2800" b="1" dirty="0"/>
              <a:t>the </a:t>
            </a:r>
            <a:r>
              <a:rPr lang="en-US" sz="2800" b="1" dirty="0" smtClean="0"/>
              <a:t>lesson worksheet </a:t>
            </a:r>
            <a:r>
              <a:rPr lang="en-US" sz="2800" b="1" dirty="0"/>
              <a:t>as </a:t>
            </a:r>
            <a:r>
              <a:rPr lang="en-US" sz="2800" b="1" dirty="0" smtClean="0"/>
              <a:t>homework if you ran out of time during class.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0" lvl="0" indent="0">
              <a:buNone/>
              <a:defRPr/>
            </a:pPr>
            <a:endParaRPr lang="en-US" sz="2800" b="1" dirty="0" smtClean="0">
              <a:ea typeface="ＭＳ Ｐゴシック" charset="-128"/>
            </a:endParaRPr>
          </a:p>
          <a:p>
            <a:pPr marL="0" lvl="0" indent="0">
              <a:buNone/>
              <a:defRPr/>
            </a:pPr>
            <a:r>
              <a:rPr lang="en-US" sz="2800" b="1" dirty="0" smtClean="0">
                <a:ea typeface="ＭＳ Ｐゴシック" charset="-128"/>
              </a:rPr>
              <a:t>Write </a:t>
            </a:r>
            <a:r>
              <a:rPr lang="en-US" sz="2800" b="1" dirty="0">
                <a:ea typeface="ＭＳ Ｐゴシック" charset="-128"/>
              </a:rPr>
              <a:t>two short paragraphs describing the life cycle of the pathogen you chose for your final project</a:t>
            </a:r>
            <a:r>
              <a:rPr lang="en-US" sz="2800" b="1" dirty="0" smtClean="0">
                <a:ea typeface="ＭＳ Ｐゴシック" charset="-128"/>
              </a:rPr>
              <a:t>.</a:t>
            </a:r>
            <a:endParaRPr lang="en-US" sz="28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462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8367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18348</TotalTime>
  <Words>211</Words>
  <Application>Microsoft Macintosh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PowerPoint Presentation</vt:lpstr>
      <vt:lpstr>Lesson Objectives: </vt:lpstr>
      <vt:lpstr>PowerPoint Presentation</vt:lpstr>
      <vt:lpstr>PowerPoint Presentation</vt:lpstr>
      <vt:lpstr>Jigsaw Activity: Reservoirs and Vectors</vt:lpstr>
      <vt:lpstr>PowerPoint Presentation</vt:lpstr>
      <vt:lpstr>PowerPoint Presentation</vt:lpstr>
      <vt:lpstr>Wrap Up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Infectious Diseases Module !</dc:title>
  <dc:creator>berri jacque</dc:creator>
  <cp:lastModifiedBy>Desislava</cp:lastModifiedBy>
  <cp:revision>77</cp:revision>
  <dcterms:created xsi:type="dcterms:W3CDTF">2014-02-28T16:37:15Z</dcterms:created>
  <dcterms:modified xsi:type="dcterms:W3CDTF">2014-10-28T20:35:12Z</dcterms:modified>
</cp:coreProperties>
</file>